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627" y="2191511"/>
            <a:ext cx="5500116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274320"/>
            <a:ext cx="8229600" cy="634365"/>
          </a:xfrm>
          <a:custGeom>
            <a:avLst/>
            <a:gdLst/>
            <a:ahLst/>
            <a:cxnLst/>
            <a:rect l="l" t="t" r="r" b="b"/>
            <a:pathLst>
              <a:path w="8229600" h="634365">
                <a:moveTo>
                  <a:pt x="0" y="633983"/>
                </a:moveTo>
                <a:lnTo>
                  <a:pt x="8229600" y="633983"/>
                </a:lnTo>
                <a:lnTo>
                  <a:pt x="8229600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3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440" y="1255776"/>
            <a:ext cx="7221118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84744" y="6555358"/>
            <a:ext cx="141477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sgezeichnet.org/partnerprogramm/partner-102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4361" y="3725798"/>
            <a:ext cx="265620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Ich </a:t>
            </a:r>
            <a:r>
              <a:rPr sz="2000" spc="-10" dirty="0">
                <a:latin typeface="Calibri"/>
                <a:cs typeface="Calibri"/>
              </a:rPr>
              <a:t>empfehle </a:t>
            </a:r>
            <a:r>
              <a:rPr sz="2000" dirty="0">
                <a:latin typeface="Calibri"/>
                <a:cs typeface="Calibri"/>
              </a:rPr>
              <a:t>Ihnen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unser  Bewertungssiegel </a:t>
            </a:r>
            <a:r>
              <a:rPr sz="2000" dirty="0">
                <a:latin typeface="Calibri"/>
                <a:cs typeface="Calibri"/>
              </a:rPr>
              <a:t>im  </a:t>
            </a:r>
            <a:r>
              <a:rPr sz="2000" spc="-10" dirty="0">
                <a:latin typeface="Calibri"/>
                <a:cs typeface="Calibri"/>
              </a:rPr>
              <a:t>Businesspaket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0580" y="4934712"/>
            <a:ext cx="1379220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0155" y="3605784"/>
            <a:ext cx="2939796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9017" y="3644646"/>
            <a:ext cx="2807335" cy="1370965"/>
          </a:xfrm>
          <a:custGeom>
            <a:avLst/>
            <a:gdLst/>
            <a:ahLst/>
            <a:cxnLst/>
            <a:rect l="l" t="t" r="r" b="b"/>
            <a:pathLst>
              <a:path w="2807334" h="1370964">
                <a:moveTo>
                  <a:pt x="0" y="179831"/>
                </a:moveTo>
                <a:lnTo>
                  <a:pt x="6424" y="132027"/>
                </a:lnTo>
                <a:lnTo>
                  <a:pt x="24553" y="89069"/>
                </a:lnTo>
                <a:lnTo>
                  <a:pt x="52673" y="52673"/>
                </a:lnTo>
                <a:lnTo>
                  <a:pt x="89069" y="24553"/>
                </a:lnTo>
                <a:lnTo>
                  <a:pt x="132027" y="6424"/>
                </a:lnTo>
                <a:lnTo>
                  <a:pt x="179832" y="0"/>
                </a:lnTo>
                <a:lnTo>
                  <a:pt x="467868" y="0"/>
                </a:lnTo>
                <a:lnTo>
                  <a:pt x="1169670" y="0"/>
                </a:lnTo>
                <a:lnTo>
                  <a:pt x="2627376" y="0"/>
                </a:lnTo>
                <a:lnTo>
                  <a:pt x="2675180" y="6424"/>
                </a:lnTo>
                <a:lnTo>
                  <a:pt x="2718138" y="24553"/>
                </a:lnTo>
                <a:lnTo>
                  <a:pt x="2754534" y="52673"/>
                </a:lnTo>
                <a:lnTo>
                  <a:pt x="2782654" y="89069"/>
                </a:lnTo>
                <a:lnTo>
                  <a:pt x="2800783" y="132027"/>
                </a:lnTo>
                <a:lnTo>
                  <a:pt x="2807208" y="179831"/>
                </a:lnTo>
                <a:lnTo>
                  <a:pt x="2807208" y="629411"/>
                </a:lnTo>
                <a:lnTo>
                  <a:pt x="2807208" y="899159"/>
                </a:lnTo>
                <a:lnTo>
                  <a:pt x="2800783" y="946964"/>
                </a:lnTo>
                <a:lnTo>
                  <a:pt x="2782654" y="989922"/>
                </a:lnTo>
                <a:lnTo>
                  <a:pt x="2754534" y="1026318"/>
                </a:lnTo>
                <a:lnTo>
                  <a:pt x="2718138" y="1054438"/>
                </a:lnTo>
                <a:lnTo>
                  <a:pt x="2675180" y="1072567"/>
                </a:lnTo>
                <a:lnTo>
                  <a:pt x="2627376" y="1078991"/>
                </a:lnTo>
                <a:lnTo>
                  <a:pt x="1169670" y="1078991"/>
                </a:lnTo>
                <a:lnTo>
                  <a:pt x="241046" y="1370837"/>
                </a:lnTo>
                <a:lnTo>
                  <a:pt x="467868" y="1078991"/>
                </a:lnTo>
                <a:lnTo>
                  <a:pt x="179832" y="1078991"/>
                </a:lnTo>
                <a:lnTo>
                  <a:pt x="132027" y="1072567"/>
                </a:lnTo>
                <a:lnTo>
                  <a:pt x="89069" y="1054438"/>
                </a:lnTo>
                <a:lnTo>
                  <a:pt x="52673" y="1026318"/>
                </a:lnTo>
                <a:lnTo>
                  <a:pt x="24553" y="989922"/>
                </a:lnTo>
                <a:lnTo>
                  <a:pt x="6424" y="946964"/>
                </a:lnTo>
                <a:lnTo>
                  <a:pt x="0" y="899159"/>
                </a:lnTo>
                <a:lnTo>
                  <a:pt x="0" y="629411"/>
                </a:lnTo>
                <a:lnTo>
                  <a:pt x="0" y="179831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647" y="786383"/>
            <a:ext cx="8627364" cy="1499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feld 6"/>
          <p:cNvSpPr txBox="1"/>
          <p:nvPr/>
        </p:nvSpPr>
        <p:spPr>
          <a:xfrm>
            <a:off x="6553200" y="5029200"/>
            <a:ext cx="200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Kooperation mit:</a:t>
            </a:r>
            <a:endParaRPr lang="de-DE" dirty="0"/>
          </a:p>
        </p:txBody>
      </p:sp>
      <p:pic>
        <p:nvPicPr>
          <p:cNvPr id="8" name="Picture 2" descr="C:\Users\thonold\Desktop\sb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410200"/>
            <a:ext cx="3045796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86" y="1301241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86" y="1578610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986" y="1889505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986" y="2200401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All-in-One-Funktion: </a:t>
            </a:r>
            <a:r>
              <a:rPr dirty="0"/>
              <a:t>bereits </a:t>
            </a:r>
            <a:r>
              <a:rPr spc="-5" dirty="0"/>
              <a:t>vorhandene Bewertungen </a:t>
            </a:r>
            <a:r>
              <a:rPr dirty="0"/>
              <a:t>aus bis </a:t>
            </a:r>
            <a:r>
              <a:rPr spc="-10" dirty="0"/>
              <a:t>zu </a:t>
            </a:r>
            <a:r>
              <a:rPr dirty="0"/>
              <a:t>3 anderen </a:t>
            </a:r>
            <a:r>
              <a:rPr spc="-5" dirty="0"/>
              <a:t>Online-Portalen integrieren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-5" dirty="0"/>
              <a:t>Kundenmeinungen direkt </a:t>
            </a:r>
            <a:r>
              <a:rPr dirty="0"/>
              <a:t>auf Ihrer</a:t>
            </a:r>
            <a:r>
              <a:rPr spc="-120" dirty="0"/>
              <a:t> </a:t>
            </a:r>
            <a:r>
              <a:rPr dirty="0"/>
              <a:t>Website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Nur </a:t>
            </a:r>
            <a:r>
              <a:rPr dirty="0"/>
              <a:t>echte</a:t>
            </a:r>
            <a:r>
              <a:rPr spc="-95" dirty="0"/>
              <a:t> </a:t>
            </a:r>
            <a:r>
              <a:rPr spc="-5" dirty="0"/>
              <a:t>Kundenbewertungen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Schlichtungsverfahren bei ungerechtfertigten</a:t>
            </a:r>
            <a:r>
              <a:rPr spc="-40" dirty="0"/>
              <a:t> </a:t>
            </a:r>
            <a:r>
              <a:rPr spc="-5" dirty="0"/>
              <a:t>Bewertungen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/>
              <a:t>Schnittstelle </a:t>
            </a:r>
            <a:r>
              <a:rPr spc="-10" dirty="0"/>
              <a:t>zu </a:t>
            </a:r>
            <a:r>
              <a:rPr dirty="0"/>
              <a:t>Google für </a:t>
            </a:r>
            <a:r>
              <a:rPr spc="-5" dirty="0"/>
              <a:t>Bewertungen </a:t>
            </a:r>
            <a:r>
              <a:rPr dirty="0"/>
              <a:t>und</a:t>
            </a:r>
            <a:r>
              <a:rPr spc="-130" dirty="0"/>
              <a:t> </a:t>
            </a:r>
            <a:r>
              <a:rPr dirty="0"/>
              <a:t>Sterne</a:t>
            </a:r>
          </a:p>
        </p:txBody>
      </p:sp>
      <p:sp>
        <p:nvSpPr>
          <p:cNvPr id="7" name="object 7"/>
          <p:cNvSpPr/>
          <p:nvPr/>
        </p:nvSpPr>
        <p:spPr>
          <a:xfrm>
            <a:off x="630986" y="2511298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986" y="5827572"/>
            <a:ext cx="178308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986" y="6138468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1440" y="5783275"/>
            <a:ext cx="341122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Schnell und </a:t>
            </a:r>
            <a:r>
              <a:rPr sz="1200" dirty="0">
                <a:latin typeface="Arial"/>
                <a:cs typeface="Arial"/>
              </a:rPr>
              <a:t>einfach  </a:t>
            </a:r>
            <a:r>
              <a:rPr sz="1200" spc="-5" dirty="0">
                <a:latin typeface="Arial"/>
                <a:cs typeface="Arial"/>
              </a:rPr>
              <a:t>zu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integrieren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Arial"/>
                <a:cs typeface="Arial"/>
              </a:rPr>
              <a:t>Mehr Klicks </a:t>
            </a:r>
            <a:r>
              <a:rPr sz="1200" dirty="0">
                <a:latin typeface="Arial"/>
                <a:cs typeface="Arial"/>
              </a:rPr>
              <a:t>+ </a:t>
            </a:r>
            <a:r>
              <a:rPr sz="1200" spc="-5" dirty="0">
                <a:latin typeface="Arial"/>
                <a:cs typeface="Arial"/>
              </a:rPr>
              <a:t>höhere Conversion </a:t>
            </a:r>
            <a:r>
              <a:rPr sz="1200" dirty="0">
                <a:latin typeface="Arial"/>
                <a:cs typeface="Arial"/>
              </a:rPr>
              <a:t>→ mehr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Umsatz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253" y="3614546"/>
            <a:ext cx="3372485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AUSGEZEICHNET.ORG </a:t>
            </a:r>
            <a:r>
              <a:rPr sz="1100" dirty="0">
                <a:latin typeface="Arial"/>
                <a:cs typeface="Arial"/>
              </a:rPr>
              <a:t>liefert </a:t>
            </a:r>
            <a:r>
              <a:rPr sz="1100" spc="-5" dirty="0">
                <a:latin typeface="Arial"/>
                <a:cs typeface="Arial"/>
              </a:rPr>
              <a:t>täglich die </a:t>
            </a:r>
            <a:r>
              <a:rPr sz="1100" dirty="0">
                <a:latin typeface="Arial"/>
                <a:cs typeface="Arial"/>
              </a:rPr>
              <a:t>aktuellen  </a:t>
            </a:r>
            <a:r>
              <a:rPr sz="1100" spc="-5" dirty="0">
                <a:latin typeface="Arial"/>
                <a:cs typeface="Arial"/>
              </a:rPr>
              <a:t>Anzahlen </a:t>
            </a:r>
            <a:r>
              <a:rPr sz="1100" dirty="0">
                <a:latin typeface="Arial"/>
                <a:cs typeface="Arial"/>
              </a:rPr>
              <a:t>und </a:t>
            </a:r>
            <a:r>
              <a:rPr sz="1100" spc="-5" dirty="0">
                <a:latin typeface="Arial"/>
                <a:cs typeface="Arial"/>
              </a:rPr>
              <a:t>Inhalte </a:t>
            </a:r>
            <a:r>
              <a:rPr sz="1100" dirty="0">
                <a:latin typeface="Arial"/>
                <a:cs typeface="Arial"/>
              </a:rPr>
              <a:t>der Bewertungen an Google.  </a:t>
            </a:r>
            <a:r>
              <a:rPr sz="1100" spc="-5" dirty="0">
                <a:latin typeface="Arial"/>
                <a:cs typeface="Arial"/>
              </a:rPr>
              <a:t>Dadurch werden </a:t>
            </a:r>
            <a:r>
              <a:rPr sz="1100" dirty="0">
                <a:latin typeface="Arial"/>
                <a:cs typeface="Arial"/>
              </a:rPr>
              <a:t>ihre Sterne und Bewertungen bei  Google </a:t>
            </a:r>
            <a:r>
              <a:rPr sz="1100" spc="-5" dirty="0">
                <a:latin typeface="Arial"/>
                <a:cs typeface="Arial"/>
              </a:rPr>
              <a:t>angezeigt. Diese sind </a:t>
            </a:r>
            <a:r>
              <a:rPr sz="1100" dirty="0">
                <a:latin typeface="Arial"/>
                <a:cs typeface="Arial"/>
              </a:rPr>
              <a:t>sichtbar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Ihren Google  </a:t>
            </a:r>
            <a:r>
              <a:rPr sz="1100" spc="-5" dirty="0">
                <a:latin typeface="Arial"/>
                <a:cs typeface="Arial"/>
              </a:rPr>
              <a:t>Adwords </a:t>
            </a:r>
            <a:r>
              <a:rPr sz="1100" dirty="0">
                <a:latin typeface="Arial"/>
                <a:cs typeface="Arial"/>
              </a:rPr>
              <a:t>Kampagnen, </a:t>
            </a:r>
            <a:r>
              <a:rPr sz="1100" spc="-5" dirty="0">
                <a:latin typeface="Arial"/>
                <a:cs typeface="Arial"/>
              </a:rPr>
              <a:t>im </a:t>
            </a:r>
            <a:r>
              <a:rPr sz="1100" dirty="0">
                <a:latin typeface="Arial"/>
                <a:cs typeface="Arial"/>
              </a:rPr>
              <a:t>organischen Index auf der  </a:t>
            </a:r>
            <a:r>
              <a:rPr sz="1100" spc="-5" dirty="0">
                <a:latin typeface="Arial"/>
                <a:cs typeface="Arial"/>
              </a:rPr>
              <a:t>Profilseite </a:t>
            </a:r>
            <a:r>
              <a:rPr sz="1100" dirty="0">
                <a:latin typeface="Arial"/>
                <a:cs typeface="Arial"/>
              </a:rPr>
              <a:t>und </a:t>
            </a:r>
            <a:r>
              <a:rPr sz="1100" spc="-5" dirty="0">
                <a:latin typeface="Arial"/>
                <a:cs typeface="Arial"/>
              </a:rPr>
              <a:t>bei </a:t>
            </a:r>
            <a:r>
              <a:rPr sz="1100" dirty="0">
                <a:latin typeface="Arial"/>
                <a:cs typeface="Arial"/>
              </a:rPr>
              <a:t>Google </a:t>
            </a:r>
            <a:r>
              <a:rPr sz="1100" spc="-5" dirty="0">
                <a:latin typeface="Arial"/>
                <a:cs typeface="Arial"/>
              </a:rPr>
              <a:t>Shopping </a:t>
            </a:r>
            <a:r>
              <a:rPr sz="1100" dirty="0">
                <a:latin typeface="Arial"/>
                <a:cs typeface="Arial"/>
              </a:rPr>
              <a:t>(gewünschter  </a:t>
            </a:r>
            <a:r>
              <a:rPr sz="1100" spc="-5" dirty="0">
                <a:latin typeface="Arial"/>
                <a:cs typeface="Arial"/>
              </a:rPr>
              <a:t>SEO-Effekt).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74320"/>
            <a:ext cx="8229600" cy="634365"/>
          </a:xfrm>
          <a:custGeom>
            <a:avLst/>
            <a:gdLst/>
            <a:ahLst/>
            <a:cxnLst/>
            <a:rect l="l" t="t" r="r" b="b"/>
            <a:pathLst>
              <a:path w="8229600" h="634365">
                <a:moveTo>
                  <a:pt x="0" y="633983"/>
                </a:moveTo>
                <a:lnTo>
                  <a:pt x="8229600" y="633983"/>
                </a:lnTo>
                <a:lnTo>
                  <a:pt x="8229600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1245"/>
              </a:spcBef>
            </a:pPr>
            <a:r>
              <a:rPr dirty="0"/>
              <a:t>Ihre </a:t>
            </a:r>
            <a:r>
              <a:rPr spc="-15" dirty="0"/>
              <a:t>Vorteile </a:t>
            </a:r>
            <a:r>
              <a:rPr dirty="0"/>
              <a:t>mit unserem</a:t>
            </a:r>
            <a:r>
              <a:rPr spc="-114" dirty="0"/>
              <a:t> </a:t>
            </a:r>
            <a:r>
              <a:rPr dirty="0"/>
              <a:t>Bewertungssiegel</a:t>
            </a:r>
          </a:p>
        </p:txBody>
      </p:sp>
      <p:sp>
        <p:nvSpPr>
          <p:cNvPr id="15" name="object 15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6127" y="3285744"/>
            <a:ext cx="2785872" cy="1885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1555" y="3281171"/>
            <a:ext cx="2795270" cy="1894839"/>
          </a:xfrm>
          <a:custGeom>
            <a:avLst/>
            <a:gdLst/>
            <a:ahLst/>
            <a:cxnLst/>
            <a:rect l="l" t="t" r="r" b="b"/>
            <a:pathLst>
              <a:path w="2795270" h="1894839">
                <a:moveTo>
                  <a:pt x="0" y="1894332"/>
                </a:moveTo>
                <a:lnTo>
                  <a:pt x="2795016" y="1894332"/>
                </a:lnTo>
                <a:lnTo>
                  <a:pt x="2795016" y="0"/>
                </a:lnTo>
                <a:lnTo>
                  <a:pt x="0" y="0"/>
                </a:lnTo>
                <a:lnTo>
                  <a:pt x="0" y="189433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961132"/>
            <a:ext cx="3553967" cy="2589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4563" y="2996183"/>
            <a:ext cx="3429000" cy="2464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9991" y="2991611"/>
            <a:ext cx="3438525" cy="2473960"/>
          </a:xfrm>
          <a:custGeom>
            <a:avLst/>
            <a:gdLst/>
            <a:ahLst/>
            <a:cxnLst/>
            <a:rect l="l" t="t" r="r" b="b"/>
            <a:pathLst>
              <a:path w="3438525" h="2473960">
                <a:moveTo>
                  <a:pt x="0" y="2473452"/>
                </a:moveTo>
                <a:lnTo>
                  <a:pt x="3438144" y="2473452"/>
                </a:lnTo>
                <a:lnTo>
                  <a:pt x="3438144" y="0"/>
                </a:lnTo>
                <a:lnTo>
                  <a:pt x="0" y="0"/>
                </a:lnTo>
                <a:lnTo>
                  <a:pt x="0" y="247345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291715">
              <a:lnSpc>
                <a:spcPct val="100000"/>
              </a:lnSpc>
              <a:spcBef>
                <a:spcPts val="1245"/>
              </a:spcBef>
            </a:pPr>
            <a:r>
              <a:rPr dirty="0"/>
              <a:t>Siegelplatzierung und</a:t>
            </a:r>
            <a:r>
              <a:rPr spc="-85" dirty="0"/>
              <a:t> </a:t>
            </a:r>
            <a:r>
              <a:rPr dirty="0"/>
              <a:t>-varianten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3785615"/>
            <a:ext cx="3214116" cy="268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1071372"/>
            <a:ext cx="3144011" cy="262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127" y="3785615"/>
            <a:ext cx="3214116" cy="2644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2604" y="2964434"/>
            <a:ext cx="144272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Eingebettet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Klein ohne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2604" y="3375914"/>
            <a:ext cx="8058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120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113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1753" y="5682996"/>
            <a:ext cx="155067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Rechter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Rand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Standard mit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1753" y="6094780"/>
            <a:ext cx="80645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259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8036" y="5897575"/>
            <a:ext cx="5962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Leiste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unten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036" y="6171895"/>
            <a:ext cx="12801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variable Breite, Höhe </a:t>
            </a:r>
            <a:r>
              <a:rPr sz="900" dirty="0">
                <a:latin typeface="Calibri"/>
                <a:cs typeface="Calibri"/>
              </a:rPr>
              <a:t>39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8848" y="1071372"/>
            <a:ext cx="3168395" cy="264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96136" y="2967863"/>
            <a:ext cx="163195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Eingebettet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Standard ohne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3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96136" y="3379342"/>
            <a:ext cx="8058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141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818639">
              <a:lnSpc>
                <a:spcPct val="100000"/>
              </a:lnSpc>
              <a:spcBef>
                <a:spcPts val="1245"/>
              </a:spcBef>
            </a:pPr>
            <a:r>
              <a:rPr dirty="0"/>
              <a:t>Der Umgang mit negativen</a:t>
            </a:r>
            <a:r>
              <a:rPr spc="-114" dirty="0"/>
              <a:t> </a:t>
            </a:r>
            <a:r>
              <a:rPr dirty="0"/>
              <a:t>Bewertungen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986" y="1283588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986" y="1832229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86" y="2197989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052" y="1238377"/>
            <a:ext cx="745299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50029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Bei negativen Bewertungen </a:t>
            </a:r>
            <a:r>
              <a:rPr sz="1200" dirty="0">
                <a:latin typeface="Arial"/>
                <a:cs typeface="Arial"/>
              </a:rPr>
              <a:t>raten </a:t>
            </a:r>
            <a:r>
              <a:rPr sz="1200" spc="-10" dirty="0">
                <a:latin typeface="Arial"/>
                <a:cs typeface="Arial"/>
              </a:rPr>
              <a:t>wir </a:t>
            </a:r>
            <a:r>
              <a:rPr sz="1200" spc="-5" dirty="0">
                <a:latin typeface="Arial"/>
                <a:cs typeface="Arial"/>
              </a:rPr>
              <a:t>zunächst zur  persönlichen Kontaktaufnahme </a:t>
            </a:r>
            <a:r>
              <a:rPr sz="1200" dirty="0">
                <a:latin typeface="Arial"/>
                <a:cs typeface="Arial"/>
              </a:rPr>
              <a:t>mit dem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Kunden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Versuchen </a:t>
            </a:r>
            <a:r>
              <a:rPr sz="1200" spc="-5" dirty="0">
                <a:latin typeface="Arial"/>
                <a:cs typeface="Arial"/>
              </a:rPr>
              <a:t>Sie eine Konfliktlösung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herbeizuführen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Wir </a:t>
            </a:r>
            <a:r>
              <a:rPr sz="1200" spc="-5" dirty="0">
                <a:latin typeface="Arial"/>
                <a:cs typeface="Arial"/>
              </a:rPr>
              <a:t>empfehlen den Kunden per privater Nachricht </a:t>
            </a:r>
            <a:r>
              <a:rPr sz="1200" spc="-10" dirty="0">
                <a:latin typeface="Arial"/>
                <a:cs typeface="Arial"/>
              </a:rPr>
              <a:t>zu </a:t>
            </a:r>
            <a:r>
              <a:rPr sz="1200" dirty="0">
                <a:latin typeface="Arial"/>
                <a:cs typeface="Arial"/>
              </a:rPr>
              <a:t>kontaktieren </a:t>
            </a:r>
            <a:r>
              <a:rPr sz="1200" spc="-5" dirty="0">
                <a:latin typeface="Arial"/>
                <a:cs typeface="Arial"/>
              </a:rPr>
              <a:t>und den </a:t>
            </a:r>
            <a:r>
              <a:rPr sz="1200" dirty="0">
                <a:latin typeface="Arial"/>
                <a:cs typeface="Arial"/>
              </a:rPr>
              <a:t>Konflikt nicht </a:t>
            </a:r>
            <a:r>
              <a:rPr sz="1200" spc="-5" dirty="0">
                <a:latin typeface="Arial"/>
                <a:cs typeface="Arial"/>
              </a:rPr>
              <a:t>in die Öffentlichkeit </a:t>
            </a:r>
            <a:r>
              <a:rPr sz="1200" spc="-10" dirty="0">
                <a:latin typeface="Arial"/>
                <a:cs typeface="Arial"/>
              </a:rPr>
              <a:t>zu  </a:t>
            </a:r>
            <a:r>
              <a:rPr sz="1200" spc="-5" dirty="0">
                <a:latin typeface="Arial"/>
                <a:cs typeface="Arial"/>
              </a:rPr>
              <a:t>tragen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905" y="2970910"/>
            <a:ext cx="6541134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Falls der </a:t>
            </a:r>
            <a:r>
              <a:rPr sz="1200" spc="-10" dirty="0">
                <a:latin typeface="Arial"/>
                <a:cs typeface="Arial"/>
              </a:rPr>
              <a:t>Kunde </a:t>
            </a:r>
            <a:r>
              <a:rPr sz="1200" spc="-5" dirty="0">
                <a:latin typeface="Arial"/>
                <a:cs typeface="Arial"/>
              </a:rPr>
              <a:t>seine Bewertung </a:t>
            </a:r>
            <a:r>
              <a:rPr sz="1200" spc="-10" dirty="0">
                <a:latin typeface="Arial"/>
                <a:cs typeface="Arial"/>
              </a:rPr>
              <a:t>ändern </a:t>
            </a:r>
            <a:r>
              <a:rPr sz="1200" spc="-5" dirty="0">
                <a:latin typeface="Arial"/>
                <a:cs typeface="Arial"/>
              </a:rPr>
              <a:t>möchte, </a:t>
            </a:r>
            <a:r>
              <a:rPr sz="1200" spc="-10" dirty="0">
                <a:latin typeface="Arial"/>
                <a:cs typeface="Arial"/>
              </a:rPr>
              <a:t>kann 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5" dirty="0">
                <a:latin typeface="Arial"/>
                <a:cs typeface="Arial"/>
              </a:rPr>
              <a:t>dies unter </a:t>
            </a:r>
            <a:r>
              <a:rPr sz="1200" spc="-10" dirty="0">
                <a:latin typeface="Arial"/>
                <a:cs typeface="Arial"/>
              </a:rPr>
              <a:t>dem </a:t>
            </a:r>
            <a:r>
              <a:rPr sz="1200" spc="-5" dirty="0">
                <a:latin typeface="Arial"/>
                <a:cs typeface="Arial"/>
              </a:rPr>
              <a:t>Link, </a:t>
            </a:r>
            <a:r>
              <a:rPr sz="1200" spc="-10" dirty="0">
                <a:latin typeface="Arial"/>
                <a:cs typeface="Arial"/>
              </a:rPr>
              <a:t>den 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10" dirty="0">
                <a:latin typeface="Arial"/>
                <a:cs typeface="Arial"/>
              </a:rPr>
              <a:t>nach  </a:t>
            </a:r>
            <a:r>
              <a:rPr sz="1200" spc="-5" dirty="0">
                <a:latin typeface="Arial"/>
                <a:cs typeface="Arial"/>
              </a:rPr>
              <a:t>Abgabe der Bewertung erhalten </a:t>
            </a:r>
            <a:r>
              <a:rPr sz="1200" dirty="0">
                <a:latin typeface="Arial"/>
                <a:cs typeface="Arial"/>
              </a:rPr>
              <a:t>hat,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  <a:tab pos="762000" algn="l"/>
                <a:tab pos="1066800" algn="l"/>
                <a:tab pos="1370330" algn="l"/>
                <a:tab pos="1925320" algn="l"/>
                <a:tab pos="2658110" algn="l"/>
                <a:tab pos="3300095" algn="l"/>
                <a:tab pos="3773804" algn="l"/>
                <a:tab pos="4295140" algn="l"/>
                <a:tab pos="4659630" algn="l"/>
                <a:tab pos="6284595" algn="l"/>
              </a:tabLst>
            </a:pPr>
            <a:r>
              <a:rPr sz="1200" dirty="0">
                <a:latin typeface="Arial"/>
                <a:cs typeface="Arial"/>
              </a:rPr>
              <a:t>Fa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s	es	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u	ke</a:t>
            </a:r>
            <a:r>
              <a:rPr sz="1200" spc="-2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	E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gu</a:t>
            </a:r>
            <a:r>
              <a:rPr sz="1200" spc="-5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om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t,	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t	I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spc="-15" dirty="0">
                <a:latin typeface="Arial"/>
                <a:cs typeface="Arial"/>
              </a:rPr>
              <a:t>ne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" dirty="0">
                <a:latin typeface="Arial"/>
                <a:cs typeface="Arial"/>
              </a:rPr>
              <a:t>der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hli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ngs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ic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spc="-15" dirty="0">
                <a:latin typeface="Arial"/>
                <a:cs typeface="Arial"/>
              </a:rPr>
              <a:t>vo</a:t>
            </a: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AUSGEZEICHNET.ORG  </a:t>
            </a:r>
            <a:r>
              <a:rPr sz="1200" spc="-5" dirty="0">
                <a:latin typeface="Arial"/>
                <a:cs typeface="Arial"/>
              </a:rPr>
              <a:t>zur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Verfügung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362" y="447814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62" y="502678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62" y="557537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2251" y="4433570"/>
            <a:ext cx="7604759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Unsere Schlichtungsexperten kontaktieren </a:t>
            </a:r>
            <a:r>
              <a:rPr sz="1200" dirty="0">
                <a:latin typeface="Arial"/>
                <a:cs typeface="Arial"/>
              </a:rPr>
              <a:t>Ihre </a:t>
            </a:r>
            <a:r>
              <a:rPr sz="1200" spc="-10" dirty="0">
                <a:latin typeface="Arial"/>
                <a:cs typeface="Arial"/>
              </a:rPr>
              <a:t>unzufriedenen Kunden und </a:t>
            </a:r>
            <a:r>
              <a:rPr sz="1200" spc="-5" dirty="0">
                <a:latin typeface="Arial"/>
                <a:cs typeface="Arial"/>
              </a:rPr>
              <a:t>versuchen </a:t>
            </a:r>
            <a:r>
              <a:rPr sz="1200" spc="-10" dirty="0">
                <a:latin typeface="Arial"/>
                <a:cs typeface="Arial"/>
              </a:rPr>
              <a:t>eine </a:t>
            </a:r>
            <a:r>
              <a:rPr sz="1200" spc="-5" dirty="0">
                <a:latin typeface="Arial"/>
                <a:cs typeface="Arial"/>
              </a:rPr>
              <a:t>Einigung </a:t>
            </a:r>
            <a:r>
              <a:rPr sz="1200" spc="-10" dirty="0">
                <a:latin typeface="Arial"/>
                <a:cs typeface="Arial"/>
              </a:rPr>
              <a:t>in  </a:t>
            </a:r>
            <a:r>
              <a:rPr sz="1200" spc="-5" dirty="0">
                <a:latin typeface="Arial"/>
                <a:cs typeface="Arial"/>
              </a:rPr>
              <a:t>beiderseitigem </a:t>
            </a:r>
            <a:r>
              <a:rPr sz="1200" dirty="0">
                <a:latin typeface="Arial"/>
                <a:cs typeface="Arial"/>
              </a:rPr>
              <a:t>Interesse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herbeizuführen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Reagiert der </a:t>
            </a:r>
            <a:r>
              <a:rPr sz="1200" spc="-10" dirty="0">
                <a:latin typeface="Arial"/>
                <a:cs typeface="Arial"/>
              </a:rPr>
              <a:t>Kunde </a:t>
            </a:r>
            <a:r>
              <a:rPr sz="1200" spc="-5" dirty="0">
                <a:latin typeface="Arial"/>
                <a:cs typeface="Arial"/>
              </a:rPr>
              <a:t>nicht </a:t>
            </a:r>
            <a:r>
              <a:rPr sz="1200" spc="-10" dirty="0">
                <a:latin typeface="Arial"/>
                <a:cs typeface="Arial"/>
              </a:rPr>
              <a:t>oder will die </a:t>
            </a:r>
            <a:r>
              <a:rPr sz="1200" spc="-5" dirty="0">
                <a:latin typeface="Arial"/>
                <a:cs typeface="Arial"/>
              </a:rPr>
              <a:t>Bewertung nicht verbessern, hat </a:t>
            </a:r>
            <a:r>
              <a:rPr sz="1200" spc="-10" dirty="0">
                <a:latin typeface="Arial"/>
                <a:cs typeface="Arial"/>
              </a:rPr>
              <a:t>aber </a:t>
            </a:r>
            <a:r>
              <a:rPr sz="1200" dirty="0">
                <a:latin typeface="Arial"/>
                <a:cs typeface="Arial"/>
              </a:rPr>
              <a:t>mit </a:t>
            </a:r>
            <a:r>
              <a:rPr sz="1200" spc="-10" dirty="0">
                <a:latin typeface="Arial"/>
                <a:cs typeface="Arial"/>
              </a:rPr>
              <a:t>seiner </a:t>
            </a:r>
            <a:r>
              <a:rPr sz="1200" spc="-5" dirty="0">
                <a:latin typeface="Arial"/>
                <a:cs typeface="Arial"/>
              </a:rPr>
              <a:t>Bewertung </a:t>
            </a:r>
            <a:r>
              <a:rPr sz="1200" spc="-10" dirty="0">
                <a:latin typeface="Arial"/>
                <a:cs typeface="Arial"/>
              </a:rPr>
              <a:t>gegen unsere  </a:t>
            </a:r>
            <a:r>
              <a:rPr sz="1200" spc="-5" dirty="0">
                <a:latin typeface="Arial"/>
                <a:cs typeface="Arial"/>
              </a:rPr>
              <a:t>Richtlinien verstoßen, </a:t>
            </a:r>
            <a:r>
              <a:rPr sz="1200" dirty="0">
                <a:latin typeface="Arial"/>
                <a:cs typeface="Arial"/>
              </a:rPr>
              <a:t>so </a:t>
            </a:r>
            <a:r>
              <a:rPr sz="1200" spc="-10" dirty="0">
                <a:latin typeface="Arial"/>
                <a:cs typeface="Arial"/>
              </a:rPr>
              <a:t>wird </a:t>
            </a:r>
            <a:r>
              <a:rPr sz="1200" spc="-5" dirty="0">
                <a:latin typeface="Arial"/>
                <a:cs typeface="Arial"/>
              </a:rPr>
              <a:t>die Bewertung </a:t>
            </a:r>
            <a:r>
              <a:rPr sz="1200" spc="-10" dirty="0">
                <a:latin typeface="Arial"/>
                <a:cs typeface="Arial"/>
              </a:rPr>
              <a:t>von </a:t>
            </a:r>
            <a:r>
              <a:rPr sz="1200" spc="-5" dirty="0">
                <a:latin typeface="Arial"/>
                <a:cs typeface="Arial"/>
              </a:rPr>
              <a:t>uns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gelöscht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Passt </a:t>
            </a:r>
            <a:r>
              <a:rPr sz="1200" spc="-5" dirty="0">
                <a:latin typeface="Arial"/>
                <a:cs typeface="Arial"/>
              </a:rPr>
              <a:t>der </a:t>
            </a:r>
            <a:r>
              <a:rPr sz="1200" spc="-10" dirty="0">
                <a:latin typeface="Arial"/>
                <a:cs typeface="Arial"/>
              </a:rPr>
              <a:t>Kunde seine </a:t>
            </a:r>
            <a:r>
              <a:rPr sz="1200" spc="-5" dirty="0">
                <a:latin typeface="Arial"/>
                <a:cs typeface="Arial"/>
              </a:rPr>
              <a:t>Bewertung </a:t>
            </a:r>
            <a:r>
              <a:rPr sz="1200" dirty="0">
                <a:latin typeface="Arial"/>
                <a:cs typeface="Arial"/>
              </a:rPr>
              <a:t>an, </a:t>
            </a:r>
            <a:r>
              <a:rPr sz="1200" spc="-10" dirty="0">
                <a:latin typeface="Arial"/>
                <a:cs typeface="Arial"/>
              </a:rPr>
              <a:t>wird diese </a:t>
            </a:r>
            <a:r>
              <a:rPr sz="1200" spc="-5" dirty="0">
                <a:latin typeface="Arial"/>
                <a:cs typeface="Arial"/>
              </a:rPr>
              <a:t>veröffentlicht und </a:t>
            </a:r>
            <a:r>
              <a:rPr sz="1200" spc="-10" dirty="0">
                <a:latin typeface="Arial"/>
                <a:cs typeface="Arial"/>
              </a:rPr>
              <a:t>Sie haben </a:t>
            </a:r>
            <a:r>
              <a:rPr sz="1200" spc="-5" dirty="0">
                <a:latin typeface="Arial"/>
                <a:cs typeface="Arial"/>
              </a:rPr>
              <a:t>zusätzlich </a:t>
            </a:r>
            <a:r>
              <a:rPr sz="1200" spc="-10" dirty="0">
                <a:latin typeface="Arial"/>
                <a:cs typeface="Arial"/>
              </a:rPr>
              <a:t>die </a:t>
            </a:r>
            <a:r>
              <a:rPr sz="1200" spc="-5" dirty="0">
                <a:latin typeface="Arial"/>
                <a:cs typeface="Arial"/>
              </a:rPr>
              <a:t>Möglichkeit </a:t>
            </a:r>
            <a:r>
              <a:rPr sz="1200" spc="-10" dirty="0">
                <a:latin typeface="Arial"/>
                <a:cs typeface="Arial"/>
              </a:rPr>
              <a:t>zum  </a:t>
            </a:r>
            <a:r>
              <a:rPr sz="1200" spc="-5" dirty="0">
                <a:latin typeface="Arial"/>
                <a:cs typeface="Arial"/>
              </a:rPr>
              <a:t>öffentlichen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Kommentar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0076" y="1234439"/>
            <a:ext cx="3339083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5128" y="1269491"/>
            <a:ext cx="3214116" cy="37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555" y="1264919"/>
            <a:ext cx="3223260" cy="382905"/>
          </a:xfrm>
          <a:custGeom>
            <a:avLst/>
            <a:gdLst/>
            <a:ahLst/>
            <a:cxnLst/>
            <a:rect l="l" t="t" r="r" b="b"/>
            <a:pathLst>
              <a:path w="3223259" h="382905">
                <a:moveTo>
                  <a:pt x="0" y="382524"/>
                </a:moveTo>
                <a:lnTo>
                  <a:pt x="3223259" y="382524"/>
                </a:lnTo>
                <a:lnTo>
                  <a:pt x="3223259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914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1245"/>
              </a:spcBef>
            </a:pPr>
            <a:r>
              <a:rPr dirty="0"/>
              <a:t>Ihre Sonderkonditionen im</a:t>
            </a:r>
            <a:r>
              <a:rPr spc="-110" dirty="0"/>
              <a:t> </a:t>
            </a:r>
            <a:r>
              <a:rPr dirty="0"/>
              <a:t>Überblick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977" y="2059939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977" y="2785364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977" y="3297428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77" y="3809491"/>
            <a:ext cx="202692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03" y="1494028"/>
            <a:ext cx="7338059" cy="303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Starten Sie sofort und steigern Ihre </a:t>
            </a:r>
            <a:r>
              <a:rPr sz="1400" spc="-5" dirty="0">
                <a:latin typeface="Arial"/>
                <a:cs typeface="Arial"/>
              </a:rPr>
              <a:t>Umsätze </a:t>
            </a:r>
            <a:r>
              <a:rPr sz="1400" dirty="0">
                <a:latin typeface="Arial"/>
                <a:cs typeface="Arial"/>
              </a:rPr>
              <a:t>durch </a:t>
            </a:r>
            <a:r>
              <a:rPr sz="1400" spc="-5" dirty="0">
                <a:latin typeface="Arial"/>
                <a:cs typeface="Arial"/>
              </a:rPr>
              <a:t>mehr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Kundenvertrauen!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Registrieren Sie sich jetzt und sparen Sie </a:t>
            </a:r>
            <a:r>
              <a:rPr sz="1400">
                <a:latin typeface="Arial"/>
                <a:cs typeface="Arial"/>
              </a:rPr>
              <a:t>bei </a:t>
            </a:r>
            <a:r>
              <a:rPr sz="1400" spc="-5" smtClean="0">
                <a:latin typeface="Arial"/>
                <a:cs typeface="Arial"/>
              </a:rPr>
              <a:t>Jahresvorauszahlung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einen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Monatsbeitrag</a:t>
            </a:r>
            <a:endParaRPr sz="1400">
              <a:latin typeface="Arial"/>
              <a:cs typeface="Arial"/>
            </a:endParaRPr>
          </a:p>
          <a:p>
            <a:pPr marL="355600" marR="1272540">
              <a:lnSpc>
                <a:spcPct val="240000"/>
              </a:lnSpc>
            </a:pPr>
            <a:r>
              <a:rPr sz="1400" dirty="0">
                <a:latin typeface="Arial"/>
                <a:cs typeface="Arial"/>
              </a:rPr>
              <a:t>Bei monatlicher </a:t>
            </a:r>
            <a:r>
              <a:rPr sz="1400" spc="-5" dirty="0">
                <a:latin typeface="Arial"/>
                <a:cs typeface="Arial"/>
              </a:rPr>
              <a:t>Zahlweise </a:t>
            </a:r>
            <a:r>
              <a:rPr sz="1400" dirty="0">
                <a:latin typeface="Arial"/>
                <a:cs typeface="Arial"/>
              </a:rPr>
              <a:t>kostet das Business-Paket nur 54,95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€/Monat  99,95€ </a:t>
            </a:r>
            <a:r>
              <a:rPr sz="1400" spc="-5" dirty="0">
                <a:latin typeface="Arial"/>
                <a:cs typeface="Arial"/>
              </a:rPr>
              <a:t>Einrichtungsgebühr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sparen</a:t>
            </a:r>
            <a:endParaRPr sz="1400">
              <a:latin typeface="Arial"/>
              <a:cs typeface="Arial"/>
            </a:endParaRPr>
          </a:p>
          <a:p>
            <a:pPr marL="355600" marR="5080">
              <a:lnSpc>
                <a:spcPct val="240000"/>
              </a:lnSpc>
            </a:pPr>
            <a:r>
              <a:rPr sz="1400">
                <a:latin typeface="Arial"/>
                <a:cs typeface="Arial"/>
              </a:rPr>
              <a:t>Mit </a:t>
            </a:r>
            <a:r>
              <a:rPr lang="de-DE" sz="1400" dirty="0" smtClean="0">
                <a:latin typeface="Arial"/>
                <a:cs typeface="Arial"/>
              </a:rPr>
              <a:t>Ihren</a:t>
            </a:r>
            <a:r>
              <a:rPr sz="140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Sonderkonditionen </a:t>
            </a:r>
            <a:r>
              <a:rPr sz="1400" dirty="0">
                <a:latin typeface="Arial"/>
                <a:cs typeface="Arial"/>
              </a:rPr>
              <a:t>sparen Sie insgesamt 154,90 € </a:t>
            </a:r>
            <a:r>
              <a:rPr sz="1400">
                <a:latin typeface="Arial"/>
                <a:cs typeface="Arial"/>
              </a:rPr>
              <a:t>bei</a:t>
            </a:r>
            <a:r>
              <a:rPr sz="1400" spc="-135">
                <a:latin typeface="Arial"/>
                <a:cs typeface="Arial"/>
              </a:rPr>
              <a:t> </a:t>
            </a:r>
            <a:r>
              <a:rPr sz="1400" spc="-5" smtClean="0">
                <a:latin typeface="Arial"/>
                <a:cs typeface="Arial"/>
              </a:rPr>
              <a:t>Jahresvorauszahlung</a:t>
            </a:r>
            <a:endParaRPr lang="de-DE" sz="1400" spc="-5" dirty="0" smtClean="0">
              <a:latin typeface="Arial"/>
              <a:cs typeface="Arial"/>
            </a:endParaRPr>
          </a:p>
          <a:p>
            <a:pPr marL="355600" marR="5080">
              <a:lnSpc>
                <a:spcPct val="240000"/>
              </a:lnSpc>
            </a:pPr>
            <a:r>
              <a:rPr lang="de-DE" sz="1400" spc="-5" dirty="0" smtClean="0">
                <a:solidFill>
                  <a:srgbClr val="FF0000"/>
                </a:solidFill>
                <a:latin typeface="Arial"/>
                <a:cs typeface="Arial"/>
                <a:hlinkClick r:id="rId4"/>
              </a:rPr>
              <a:t>Hier geht es zur Registrierungsseite</a:t>
            </a:r>
            <a:endParaRPr sz="1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/>
              <a:t>Fragen?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115" y="5881115"/>
            <a:ext cx="3358895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9200" y="1828800"/>
            <a:ext cx="67056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400" dirty="0" smtClean="0"/>
              <a:t>Sollten Sie Fragen zum AUSGEZEICHNET.ORG</a:t>
            </a:r>
            <a:br>
              <a:rPr lang="de-DE" sz="2400" dirty="0" smtClean="0"/>
            </a:br>
            <a:r>
              <a:rPr lang="de-DE" sz="2400" dirty="0" smtClean="0"/>
              <a:t>Businesspaket haben, setzen Sie sich bitte zuerst mit unserem </a:t>
            </a:r>
            <a:r>
              <a:rPr lang="de-DE" sz="2400" smtClean="0"/>
              <a:t>Partner </a:t>
            </a:r>
            <a:r>
              <a:rPr lang="de-DE" sz="2400" smtClean="0"/>
              <a:t>Singlebörsen-Vergleich </a:t>
            </a:r>
            <a:r>
              <a:rPr lang="de-DE" sz="2400" dirty="0" smtClean="0"/>
              <a:t>in Verbindung.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Sollte dieser Ihnen nicht weiterhelfen können, wird er Sie an einen zuständigen Mitarbeiter in unserem Haus weitervermitteln.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Bildschirmpräsentation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Folie 1</vt:lpstr>
      <vt:lpstr>Ihre Vorteile mit unserem Bewertungssiegel</vt:lpstr>
      <vt:lpstr>Siegelplatzierung und -varianten</vt:lpstr>
      <vt:lpstr>Der Umgang mit negativen Bewertungen</vt:lpstr>
      <vt:lpstr>Ihre Sonderkonditionen im Überblick</vt:lpstr>
      <vt:lpstr>Fragen?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fbeecken</dc:creator>
  <cp:lastModifiedBy>Thomas Honold</cp:lastModifiedBy>
  <cp:revision>40</cp:revision>
  <dcterms:created xsi:type="dcterms:W3CDTF">2017-08-08T13:28:38Z</dcterms:created>
  <dcterms:modified xsi:type="dcterms:W3CDTF">2018-05-28T12:57:56Z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2017-08-08T00:00:00Z</vt:filetime>
  </property>
</Properties>
</file>